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54"/>
  </p:notesMasterIdLst>
  <p:sldIdLst>
    <p:sldId id="256" r:id="rId2"/>
    <p:sldId id="257" r:id="rId3"/>
    <p:sldId id="303" r:id="rId4"/>
    <p:sldId id="302" r:id="rId5"/>
    <p:sldId id="300" r:id="rId6"/>
    <p:sldId id="301" r:id="rId7"/>
    <p:sldId id="323" r:id="rId8"/>
    <p:sldId id="324" r:id="rId9"/>
    <p:sldId id="279" r:id="rId10"/>
    <p:sldId id="278" r:id="rId11"/>
    <p:sldId id="280" r:id="rId12"/>
    <p:sldId id="281" r:id="rId13"/>
    <p:sldId id="325" r:id="rId14"/>
    <p:sldId id="298" r:id="rId15"/>
    <p:sldId id="299" r:id="rId16"/>
    <p:sldId id="268" r:id="rId17"/>
    <p:sldId id="269" r:id="rId18"/>
    <p:sldId id="304" r:id="rId19"/>
    <p:sldId id="259" r:id="rId20"/>
    <p:sldId id="261" r:id="rId21"/>
    <p:sldId id="262" r:id="rId22"/>
    <p:sldId id="263" r:id="rId23"/>
    <p:sldId id="264" r:id="rId24"/>
    <p:sldId id="265" r:id="rId25"/>
    <p:sldId id="266" r:id="rId26"/>
    <p:sldId id="326" r:id="rId27"/>
    <p:sldId id="284" r:id="rId28"/>
    <p:sldId id="285" r:id="rId29"/>
    <p:sldId id="286" r:id="rId30"/>
    <p:sldId id="327" r:id="rId31"/>
    <p:sldId id="272" r:id="rId32"/>
    <p:sldId id="291" r:id="rId33"/>
    <p:sldId id="293" r:id="rId34"/>
    <p:sldId id="292" r:id="rId35"/>
    <p:sldId id="294" r:id="rId36"/>
    <p:sldId id="297" r:id="rId37"/>
    <p:sldId id="328" r:id="rId38"/>
    <p:sldId id="295" r:id="rId39"/>
    <p:sldId id="296" r:id="rId40"/>
    <p:sldId id="290" r:id="rId41"/>
    <p:sldId id="329" r:id="rId42"/>
    <p:sldId id="330" r:id="rId43"/>
    <p:sldId id="287" r:id="rId44"/>
    <p:sldId id="331" r:id="rId45"/>
    <p:sldId id="332" r:id="rId46"/>
    <p:sldId id="315" r:id="rId47"/>
    <p:sldId id="318" r:id="rId48"/>
    <p:sldId id="334" r:id="rId49"/>
    <p:sldId id="335" r:id="rId50"/>
    <p:sldId id="337" r:id="rId51"/>
    <p:sldId id="336" r:id="rId52"/>
    <p:sldId id="288" r:id="rId5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66" d="100"/>
          <a:sy n="66" d="100"/>
        </p:scale>
        <p:origin x="-1494" y="-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FC7C1-3806-440F-AFD0-0FCE9FADAA77}" type="datetimeFigureOut">
              <a:rPr lang="en-US" smtClean="0"/>
              <a:pPr/>
              <a:t>4/11/2018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EC941-34F1-4E65-BFA5-905B047E83D2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EC941-34F1-4E65-BFA5-905B047E83D2}" type="slidenum">
              <a:rPr lang="en-IN" smtClean="0"/>
              <a:pPr/>
              <a:t>21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4/11/2018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WebSocket" TargetMode="External"/><Relationship Id="rId13" Type="http://schemas.openxmlformats.org/officeDocument/2006/relationships/hyperlink" Target="https://en.wikipedia.org/wiki/Open-source_software" TargetMode="External"/><Relationship Id="rId3" Type="http://schemas.openxmlformats.org/officeDocument/2006/relationships/hyperlink" Target="https://en.wikipedia.org/wiki/Apache_Software_Foundation" TargetMode="External"/><Relationship Id="rId7" Type="http://schemas.openxmlformats.org/officeDocument/2006/relationships/hyperlink" Target="https://en.wikipedia.org/wiki/Unified_Expression_Language" TargetMode="External"/><Relationship Id="rId12" Type="http://schemas.openxmlformats.org/officeDocument/2006/relationships/hyperlink" Target="https://en.wikipedia.org/wiki/Apache_License" TargetMode="External"/><Relationship Id="rId2" Type="http://schemas.openxmlformats.org/officeDocument/2006/relationships/hyperlink" Target="https://en.wikipedia.org/wiki/Servlet_contain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JavaServer_Pages" TargetMode="External"/><Relationship Id="rId11" Type="http://schemas.openxmlformats.org/officeDocument/2006/relationships/hyperlink" Target="https://en.wikipedia.org/wiki/Web_server" TargetMode="External"/><Relationship Id="rId5" Type="http://schemas.openxmlformats.org/officeDocument/2006/relationships/hyperlink" Target="https://en.wikipedia.org/wiki/Java_Servlet" TargetMode="External"/><Relationship Id="rId10" Type="http://schemas.openxmlformats.org/officeDocument/2006/relationships/hyperlink" Target="https://en.wikipedia.org/wiki/Hypertext_Transfer_Protocol" TargetMode="External"/><Relationship Id="rId4" Type="http://schemas.openxmlformats.org/officeDocument/2006/relationships/hyperlink" Target="https://en.wikipedia.org/wiki/Java_Platform,_Enterprise_Edition" TargetMode="External"/><Relationship Id="rId9" Type="http://schemas.openxmlformats.org/officeDocument/2006/relationships/hyperlink" Target="https://en.wikipedia.org/wiki/Java_(programming_language)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uru99.com/the-unconventional-guide-to-defect-management.html" TargetMode="External"/><Relationship Id="rId2" Type="http://schemas.openxmlformats.org/officeDocument/2006/relationships/hyperlink" Target="https://www.guru99.com/perl-tutorial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uru99.com/test-case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PHP" TargetMode="External"/><Relationship Id="rId13" Type="http://schemas.openxmlformats.org/officeDocument/2006/relationships/hyperlink" Target="https://en.wikipedia.org/wiki/Jetty_(web_server)" TargetMode="External"/><Relationship Id="rId3" Type="http://schemas.openxmlformats.org/officeDocument/2006/relationships/hyperlink" Target="https://en.wikipedia.org/wiki/Dynamic_web_page" TargetMode="External"/><Relationship Id="rId7" Type="http://schemas.openxmlformats.org/officeDocument/2006/relationships/hyperlink" Target="https://en.wikipedia.org/wiki/JavaServer_Pages" TargetMode="External"/><Relationship Id="rId12" Type="http://schemas.openxmlformats.org/officeDocument/2006/relationships/hyperlink" Target="https://en.wikipedia.org/wiki/Apache_Tomcat" TargetMode="External"/><Relationship Id="rId2" Type="http://schemas.openxmlformats.org/officeDocument/2006/relationships/hyperlink" Target="https://en.wikipedia.org/wiki/Software_develop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Sun_Microsystems" TargetMode="External"/><Relationship Id="rId11" Type="http://schemas.openxmlformats.org/officeDocument/2006/relationships/hyperlink" Target="https://en.wikipedia.org/wiki/Servlet_container" TargetMode="External"/><Relationship Id="rId5" Type="http://schemas.openxmlformats.org/officeDocument/2006/relationships/hyperlink" Target="https://en.wikipedia.org/wiki/XML" TargetMode="External"/><Relationship Id="rId10" Type="http://schemas.openxmlformats.org/officeDocument/2006/relationships/hyperlink" Target="https://en.wikipedia.org/wiki/Java_(programming_language)" TargetMode="External"/><Relationship Id="rId4" Type="http://schemas.openxmlformats.org/officeDocument/2006/relationships/hyperlink" Target="https://en.wikipedia.org/wiki/HTML" TargetMode="External"/><Relationship Id="rId9" Type="http://schemas.openxmlformats.org/officeDocument/2006/relationships/hyperlink" Target="https://en.wikipedia.org/wiki/Active_Server_Pages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04800"/>
            <a:ext cx="5638800" cy="914400"/>
          </a:xfrm>
        </p:spPr>
        <p:txBody>
          <a:bodyPr/>
          <a:lstStyle/>
          <a:p>
            <a:r>
              <a:rPr lang="en-US" dirty="0" smtClean="0"/>
              <a:t>MLA HELPER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Submitted by</a:t>
            </a:r>
          </a:p>
          <a:p>
            <a:r>
              <a:rPr lang="en-US" dirty="0" smtClean="0"/>
              <a:t>SHAMNAMOL ALIYAR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The IDE provides comprehensive support for JDK 7 technologies and the most recent Java enhancements. It is the first IDE that provides support for JDK 7, Java EE 7, and </a:t>
            </a:r>
            <a:r>
              <a:rPr lang="en-IN" dirty="0" err="1" smtClean="0"/>
              <a:t>JavaFX</a:t>
            </a:r>
            <a:r>
              <a:rPr lang="en-IN" dirty="0" smtClean="0"/>
              <a:t> 2. </a:t>
            </a:r>
          </a:p>
          <a:p>
            <a:r>
              <a:rPr lang="en-IN" dirty="0" smtClean="0"/>
              <a:t>The IDE fully supports Java EE using the latest standards for Java, XML, Web services, and SQL and fully supports the </a:t>
            </a:r>
            <a:r>
              <a:rPr lang="en-IN" dirty="0" err="1" smtClean="0"/>
              <a:t>GlassFish</a:t>
            </a:r>
            <a:r>
              <a:rPr lang="en-IN" dirty="0" smtClean="0"/>
              <a:t> Server, the reference implementation of Java EE.</a:t>
            </a:r>
          </a:p>
          <a:p>
            <a:endParaRPr lang="en-IN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Version control is a system that manages changes to a file or files. </a:t>
            </a:r>
          </a:p>
          <a:p>
            <a:pPr>
              <a:lnSpc>
                <a:spcPct val="200000"/>
              </a:lnSpc>
            </a:pP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These changes are kept as logs in a history, with detailed information on what file(s) was changed, what was changed within the file, who changed it, and a message on why the change was made. </a:t>
            </a:r>
          </a:p>
          <a:p>
            <a:pPr>
              <a:lnSpc>
                <a:spcPct val="200000"/>
              </a:lnSpc>
            </a:pP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This is extremely useful, especially when working in teams .</a:t>
            </a:r>
          </a:p>
          <a:p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                </a:t>
            </a:r>
            <a:r>
              <a:rPr lang="en-IN" dirty="0" err="1" smtClean="0"/>
              <a:t>GitHub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70000"/>
              </a:lnSpc>
            </a:pPr>
            <a:r>
              <a:rPr lang="en-IN" sz="2800" dirty="0" smtClean="0"/>
              <a:t>To understand how incredibly powerful version control is,:</a:t>
            </a:r>
          </a:p>
          <a:p>
            <a:pPr>
              <a:lnSpc>
                <a:spcPct val="170000"/>
              </a:lnSpc>
            </a:pPr>
            <a:r>
              <a:rPr lang="en-IN" sz="2800" dirty="0" smtClean="0"/>
              <a:t> How many files of different versions of a manuscript or thesis do you have laying around after getting feedback from your supervisor or co-authors?</a:t>
            </a:r>
          </a:p>
          <a:p>
            <a:pPr>
              <a:lnSpc>
                <a:spcPct val="170000"/>
              </a:lnSpc>
            </a:pPr>
            <a:r>
              <a:rPr lang="en-IN" sz="2800" dirty="0" smtClean="0"/>
              <a:t> Have you ever wanted to experiment with your code or your manuscript and need to make a new file so that the original is not touched ?</a:t>
            </a:r>
          </a:p>
          <a:p>
            <a:pPr>
              <a:lnSpc>
                <a:spcPct val="170000"/>
              </a:lnSpc>
            </a:pPr>
            <a:r>
              <a:rPr lang="en-IN" sz="2800" dirty="0" smtClean="0"/>
              <a:t> Have you ever deleted something and wish you hadn’t ?</a:t>
            </a:r>
          </a:p>
          <a:p>
            <a:pPr>
              <a:lnSpc>
                <a:spcPct val="170000"/>
              </a:lnSpc>
            </a:pPr>
            <a:r>
              <a:rPr lang="en-IN" sz="2800" dirty="0" smtClean="0"/>
              <a:t> Have you ever forgotten what you were doing on a project ?</a:t>
            </a:r>
          </a:p>
          <a:p>
            <a:pPr>
              <a:lnSpc>
                <a:spcPct val="170000"/>
              </a:lnSpc>
            </a:pPr>
            <a:r>
              <a:rPr lang="en-IN" sz="2800" dirty="0" smtClean="0"/>
              <a:t> All these problems are fixed by using version control (git)!</a:t>
            </a:r>
          </a:p>
          <a:p>
            <a:pPr>
              <a:lnSpc>
                <a:spcPct val="120000"/>
              </a:lnSpc>
            </a:pPr>
            <a:endParaRPr lang="en-IN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19200"/>
            <a:ext cx="8686800" cy="5486400"/>
          </a:xfrm>
        </p:spPr>
        <p:txBody>
          <a:bodyPr>
            <a:normAutofit fontScale="32500" lnSpcReduction="20000"/>
          </a:bodyPr>
          <a:lstStyle/>
          <a:p>
            <a:pPr marL="742950" indent="-742950">
              <a:lnSpc>
                <a:spcPct val="170000"/>
              </a:lnSpc>
            </a:pPr>
            <a:r>
              <a:rPr lang="en-IN" sz="5000" b="1" dirty="0" smtClean="0"/>
              <a:t>Apache Tomcat</a:t>
            </a:r>
            <a:r>
              <a:rPr lang="en-IN" sz="5000" dirty="0" smtClean="0"/>
              <a:t>, often referred to as </a:t>
            </a:r>
            <a:r>
              <a:rPr lang="en-IN" sz="5000" b="1" dirty="0" smtClean="0"/>
              <a:t>Tomcat Server</a:t>
            </a:r>
            <a:r>
              <a:rPr lang="en-IN" sz="5000" dirty="0" smtClean="0"/>
              <a:t>, is an open-source </a:t>
            </a:r>
            <a:r>
              <a:rPr lang="en-IN" sz="5000" dirty="0" smtClean="0">
                <a:hlinkClick r:id="rId2" tooltip="Servlet container"/>
              </a:rPr>
              <a:t>Java </a:t>
            </a:r>
            <a:r>
              <a:rPr lang="en-IN" sz="5000" dirty="0" err="1" smtClean="0">
                <a:hlinkClick r:id="rId2" tooltip="Servlet container"/>
              </a:rPr>
              <a:t>Servlet</a:t>
            </a:r>
            <a:r>
              <a:rPr lang="en-IN" sz="5000" dirty="0" smtClean="0">
                <a:hlinkClick r:id="rId2" tooltip="Servlet container"/>
              </a:rPr>
              <a:t> Container</a:t>
            </a:r>
            <a:r>
              <a:rPr lang="en-IN" sz="5000" dirty="0" smtClean="0"/>
              <a:t> developed by the </a:t>
            </a:r>
            <a:r>
              <a:rPr lang="en-IN" sz="5000" dirty="0" smtClean="0">
                <a:hlinkClick r:id="rId3" tooltip="Apache Software Foundation"/>
              </a:rPr>
              <a:t>Apache Software Foundation</a:t>
            </a:r>
            <a:r>
              <a:rPr lang="en-IN" sz="5000" dirty="0" smtClean="0"/>
              <a:t> (ASF).</a:t>
            </a:r>
          </a:p>
          <a:p>
            <a:pPr marL="742950" indent="-742950">
              <a:lnSpc>
                <a:spcPct val="170000"/>
              </a:lnSpc>
            </a:pPr>
            <a:r>
              <a:rPr lang="en-IN" sz="5000" dirty="0" smtClean="0"/>
              <a:t> Tomcat implements several </a:t>
            </a:r>
            <a:r>
              <a:rPr lang="en-IN" sz="5000" dirty="0" smtClean="0">
                <a:hlinkClick r:id="rId4" tooltip="Java Platform, Enterprise Edition"/>
              </a:rPr>
              <a:t>Java EE</a:t>
            </a:r>
            <a:r>
              <a:rPr lang="en-IN" sz="5000" dirty="0" smtClean="0"/>
              <a:t> specifications including </a:t>
            </a:r>
            <a:r>
              <a:rPr lang="en-IN" sz="5000" dirty="0" smtClean="0">
                <a:hlinkClick r:id="rId5" tooltip="Java Servlet"/>
              </a:rPr>
              <a:t>Java </a:t>
            </a:r>
            <a:r>
              <a:rPr lang="en-IN" sz="5000" dirty="0" err="1" smtClean="0">
                <a:hlinkClick r:id="rId5" tooltip="Java Servlet"/>
              </a:rPr>
              <a:t>Servlet</a:t>
            </a:r>
            <a:r>
              <a:rPr lang="en-IN" sz="5000" dirty="0" smtClean="0"/>
              <a:t>, </a:t>
            </a:r>
            <a:r>
              <a:rPr lang="en-IN" sz="5000" dirty="0" smtClean="0">
                <a:hlinkClick r:id="rId6" tooltip="JavaServer Pages"/>
              </a:rPr>
              <a:t>JavaServer Pages</a:t>
            </a:r>
            <a:r>
              <a:rPr lang="en-IN" sz="5000" dirty="0" smtClean="0"/>
              <a:t> (JSP), </a:t>
            </a:r>
            <a:r>
              <a:rPr lang="en-IN" sz="5000" dirty="0" smtClean="0">
                <a:hlinkClick r:id="rId7" tooltip="Unified Expression Language"/>
              </a:rPr>
              <a:t>Java EL</a:t>
            </a:r>
            <a:r>
              <a:rPr lang="en-IN" sz="5000" dirty="0" smtClean="0"/>
              <a:t>, and </a:t>
            </a:r>
            <a:r>
              <a:rPr lang="en-IN" sz="5000" dirty="0" err="1" smtClean="0">
                <a:hlinkClick r:id="rId8" tooltip="WebSocket"/>
              </a:rPr>
              <a:t>WebSocket</a:t>
            </a:r>
            <a:r>
              <a:rPr lang="en-IN" sz="5000" dirty="0" smtClean="0"/>
              <a:t>, and provides a "pure </a:t>
            </a:r>
            <a:r>
              <a:rPr lang="en-IN" sz="5000" dirty="0" smtClean="0">
                <a:hlinkClick r:id="rId9" tooltip="Java (programming language)"/>
              </a:rPr>
              <a:t>Java</a:t>
            </a:r>
            <a:r>
              <a:rPr lang="en-IN" sz="5000" dirty="0" smtClean="0"/>
              <a:t>" </a:t>
            </a:r>
            <a:r>
              <a:rPr lang="en-IN" sz="5000" dirty="0" smtClean="0">
                <a:hlinkClick r:id="rId10" tooltip="Hypertext Transfer Protocol"/>
              </a:rPr>
              <a:t>HTTP</a:t>
            </a:r>
            <a:r>
              <a:rPr lang="en-IN" sz="5000" dirty="0" smtClean="0"/>
              <a:t> </a:t>
            </a:r>
            <a:r>
              <a:rPr lang="en-IN" sz="5000" dirty="0" smtClean="0">
                <a:hlinkClick r:id="rId11" tooltip="Web server"/>
              </a:rPr>
              <a:t>web server</a:t>
            </a:r>
            <a:r>
              <a:rPr lang="en-IN" sz="5000" dirty="0" smtClean="0"/>
              <a:t> environment in which </a:t>
            </a:r>
            <a:r>
              <a:rPr lang="en-IN" sz="5000" dirty="0" smtClean="0">
                <a:hlinkClick r:id="rId9" tooltip="Java (programming language)"/>
              </a:rPr>
              <a:t>Java</a:t>
            </a:r>
            <a:r>
              <a:rPr lang="en-IN" sz="5000" dirty="0" smtClean="0"/>
              <a:t> code can run.</a:t>
            </a:r>
          </a:p>
          <a:p>
            <a:pPr marL="742950" indent="-742950">
              <a:lnSpc>
                <a:spcPct val="170000"/>
              </a:lnSpc>
            </a:pPr>
            <a:endParaRPr lang="en-IN" sz="5000" dirty="0" smtClean="0"/>
          </a:p>
          <a:p>
            <a:pPr marL="742950" indent="-742950">
              <a:lnSpc>
                <a:spcPct val="170000"/>
              </a:lnSpc>
            </a:pPr>
            <a:r>
              <a:rPr lang="en-IN" sz="5000" dirty="0" smtClean="0"/>
              <a:t>Tomcat is developed and maintained by an open community of developers under the auspices of the Apache Software Foundation, released under the </a:t>
            </a:r>
            <a:r>
              <a:rPr lang="en-IN" sz="5000" dirty="0" smtClean="0">
                <a:hlinkClick r:id="rId12" tooltip="Apache License"/>
              </a:rPr>
              <a:t>Apache License</a:t>
            </a:r>
            <a:r>
              <a:rPr lang="en-IN" sz="5000" dirty="0" smtClean="0"/>
              <a:t> 2.0 license, and is </a:t>
            </a:r>
            <a:r>
              <a:rPr lang="en-IN" sz="5000" dirty="0" smtClean="0">
                <a:hlinkClick r:id="rId13" tooltip="Open-source software"/>
              </a:rPr>
              <a:t>open-source software</a:t>
            </a:r>
            <a:r>
              <a:rPr lang="en-IN" sz="5000" dirty="0" smtClean="0"/>
              <a:t>.</a:t>
            </a:r>
          </a:p>
          <a:p>
            <a:pPr>
              <a:lnSpc>
                <a:spcPct val="170000"/>
              </a:lnSpc>
              <a:buNone/>
            </a:pP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r>
              <a:rPr lang="en-IN" dirty="0" smtClean="0"/>
              <a:t>Apache Tomcat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sz="2800" dirty="0" err="1" smtClean="0"/>
              <a:t>Bugzilla</a:t>
            </a:r>
            <a:r>
              <a:rPr lang="en-IN" sz="2800" dirty="0" smtClean="0"/>
              <a:t> is an open-source issue/bug tracking system that allows developers effectively to keep track of outstanding problems with their product. It is written in</a:t>
            </a:r>
            <a:r>
              <a:rPr lang="en-IN" sz="2800" dirty="0" smtClean="0">
                <a:hlinkClick r:id="rId2"/>
              </a:rPr>
              <a:t> Perl </a:t>
            </a:r>
            <a:r>
              <a:rPr lang="en-IN" sz="2800" dirty="0" smtClean="0"/>
              <a:t>and uses MYSQL database. </a:t>
            </a:r>
          </a:p>
          <a:p>
            <a:r>
              <a:rPr lang="en-IN" sz="2800" dirty="0" err="1" smtClean="0"/>
              <a:t>Bugzilla</a:t>
            </a:r>
            <a:r>
              <a:rPr lang="en-IN" sz="2800" dirty="0" smtClean="0"/>
              <a:t> is a</a:t>
            </a:r>
            <a:r>
              <a:rPr lang="en-IN" sz="2800" dirty="0" smtClean="0">
                <a:hlinkClick r:id="rId3"/>
              </a:rPr>
              <a:t> Defect </a:t>
            </a:r>
            <a:r>
              <a:rPr lang="en-IN" sz="2800" dirty="0" smtClean="0"/>
              <a:t>tracking tool, however it can be used as a test management tool as such it can be easily linked with other</a:t>
            </a:r>
            <a:r>
              <a:rPr lang="en-IN" sz="2800" dirty="0" smtClean="0">
                <a:hlinkClick r:id="rId4"/>
              </a:rPr>
              <a:t> Test Case </a:t>
            </a:r>
            <a:r>
              <a:rPr lang="en-IN" sz="2800" dirty="0" smtClean="0"/>
              <a:t>management tools like Quality </a:t>
            </a:r>
            <a:r>
              <a:rPr lang="en-IN" sz="2800" dirty="0" err="1" smtClean="0"/>
              <a:t>Center</a:t>
            </a:r>
            <a:r>
              <a:rPr lang="en-IN" sz="2800" dirty="0" smtClean="0"/>
              <a:t>, </a:t>
            </a:r>
            <a:r>
              <a:rPr lang="en-IN" sz="2800" dirty="0" err="1" smtClean="0"/>
              <a:t>Testlink</a:t>
            </a:r>
            <a:r>
              <a:rPr lang="en-IN" sz="2800" dirty="0" smtClean="0"/>
              <a:t> etc. </a:t>
            </a:r>
          </a:p>
          <a:p>
            <a:r>
              <a:rPr lang="en-IN" sz="2800" dirty="0" smtClean="0"/>
              <a:t>This open bug-tracker enables users to stay connected with their clients or employees, to communicate about problems effectively throughout the data-management chain. </a:t>
            </a:r>
            <a:r>
              <a:rPr lang="en-IN" dirty="0" smtClean="0"/>
              <a:t>  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u="sng" dirty="0" smtClean="0"/>
              <a:t>BUGZILLA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4157472"/>
          </a:xfrm>
        </p:spPr>
        <p:txBody>
          <a:bodyPr/>
          <a:lstStyle/>
          <a:p>
            <a:pPr>
              <a:buNone/>
            </a:pPr>
            <a:r>
              <a:rPr lang="en-IN" dirty="0" smtClean="0"/>
              <a:t>Key features of </a:t>
            </a:r>
            <a:r>
              <a:rPr lang="en-IN" dirty="0" err="1" smtClean="0"/>
              <a:t>Bugzilla</a:t>
            </a:r>
            <a:r>
              <a:rPr lang="en-IN" dirty="0" smtClean="0"/>
              <a:t> includes </a:t>
            </a:r>
          </a:p>
          <a:p>
            <a:r>
              <a:rPr lang="en-IN" dirty="0" smtClean="0"/>
              <a:t>Advanced search capabilities </a:t>
            </a:r>
          </a:p>
          <a:p>
            <a:r>
              <a:rPr lang="en-IN" dirty="0" smtClean="0"/>
              <a:t>E-mail Notifications </a:t>
            </a:r>
          </a:p>
          <a:p>
            <a:r>
              <a:rPr lang="en-IN" dirty="0" smtClean="0"/>
              <a:t>Modify/file Bugs by e-mail </a:t>
            </a:r>
          </a:p>
          <a:p>
            <a:r>
              <a:rPr lang="en-IN" dirty="0" smtClean="0"/>
              <a:t>Time tracking </a:t>
            </a:r>
          </a:p>
          <a:p>
            <a:r>
              <a:rPr lang="en-IN" dirty="0" smtClean="0"/>
              <a:t>Strong security </a:t>
            </a:r>
          </a:p>
          <a:p>
            <a:r>
              <a:rPr lang="en-IN" dirty="0" smtClean="0"/>
              <a:t>Customization </a:t>
            </a:r>
          </a:p>
          <a:p>
            <a:r>
              <a:rPr lang="en-IN" dirty="0" smtClean="0"/>
              <a:t>Localization 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IN" sz="2400" dirty="0" smtClean="0"/>
              <a:t>In the existing system, it is completely managed by pen and paper work .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/>
              <a:t>This system is time consuming and it has lot of drawbacks. It must require a lots of time for </a:t>
            </a:r>
            <a:r>
              <a:rPr lang="en-IN" sz="2400" dirty="0" err="1" smtClean="0"/>
              <a:t>enteringinformation</a:t>
            </a:r>
            <a:r>
              <a:rPr lang="en-IN" sz="2400" dirty="0" smtClean="0"/>
              <a:t> into a record and also for searching mechanism.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/>
              <a:t>It is completely depends on paper and pen </a:t>
            </a:r>
            <a:r>
              <a:rPr lang="en-IN" sz="2400" dirty="0" err="1" smtClean="0"/>
              <a:t>work.Because</a:t>
            </a:r>
            <a:r>
              <a:rPr lang="en-IN" sz="2400" dirty="0" smtClean="0"/>
              <a:t> of this reason editing updating and correcting any data in the record is very difficult.</a:t>
            </a:r>
            <a:endParaRPr lang="en-US" sz="2400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Existing System</a:t>
            </a:r>
            <a:br>
              <a:rPr lang="en-US" dirty="0" smtClean="0"/>
            </a:b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The proposed system used by the Administrator, MLA, and User. Since we have created a system in which all the people who are associated with a district are taken into account and could use the benefits of the system.</a:t>
            </a:r>
          </a:p>
          <a:p>
            <a:r>
              <a:rPr lang="en-IN" sz="2400" dirty="0" smtClean="0"/>
              <a:t>The main advantage here is that as it is automates all the details of the working and management of MLA.</a:t>
            </a:r>
          </a:p>
          <a:p>
            <a:r>
              <a:rPr lang="en-IN" sz="2400" dirty="0" smtClean="0"/>
              <a:t>The most striking feature is that there are different levels of authentication within this system.</a:t>
            </a:r>
          </a:p>
          <a:p>
            <a:pPr>
              <a:buNone/>
            </a:pPr>
            <a:endParaRPr lang="en-US" sz="24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System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762000"/>
            <a:ext cx="8610600" cy="4953000"/>
          </a:xfrm>
        </p:spPr>
        <p:txBody>
          <a:bodyPr>
            <a:normAutofit/>
          </a:bodyPr>
          <a:lstStyle/>
          <a:p>
            <a:r>
              <a:rPr lang="en-IN" sz="2400" dirty="0" smtClean="0"/>
              <a:t>For example, the administrators in the MLA have an ability to add the details and also the administrators can view.</a:t>
            </a:r>
          </a:p>
          <a:p>
            <a:r>
              <a:rPr lang="en-IN" sz="2400" dirty="0" smtClean="0"/>
              <a:t>Proposed system improves the system’s performance because the current system is based on manual processing while the proposed system is based </a:t>
            </a:r>
            <a:r>
              <a:rPr lang="en-IN" sz="2400" dirty="0" err="1" smtClean="0"/>
              <a:t>oncomputer</a:t>
            </a:r>
            <a:r>
              <a:rPr lang="en-IN" sz="2400" dirty="0" smtClean="0"/>
              <a:t> processing</a:t>
            </a:r>
            <a:r>
              <a:rPr lang="en-IN" sz="2800" dirty="0" smtClean="0"/>
              <a:t>.</a:t>
            </a:r>
            <a:endParaRPr lang="en-US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TABLES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1000" y="1219200"/>
            <a:ext cx="426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Login table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Purpose:  Used to store the login details 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Primary key: Username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 smtClean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</p:nvPr>
        </p:nvGraphicFramePr>
        <p:xfrm>
          <a:off x="533400" y="2286000"/>
          <a:ext cx="8001000" cy="19629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7000"/>
                <a:gridCol w="2667000"/>
                <a:gridCol w="2667000"/>
              </a:tblGrid>
              <a:tr h="4572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800" dirty="0" smtClean="0"/>
                        <a:t>Column</a:t>
                      </a:r>
                      <a:r>
                        <a:rPr lang="en-IN" sz="2800" baseline="0" dirty="0" smtClean="0"/>
                        <a:t> </a:t>
                      </a:r>
                      <a:r>
                        <a:rPr lang="en-IN" sz="2800" dirty="0" smtClean="0"/>
                        <a:t>name</a:t>
                      </a:r>
                      <a:endParaRPr lang="en-IN" sz="2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800" dirty="0"/>
                        <a:t>Data type</a:t>
                      </a:r>
                      <a:endParaRPr lang="en-IN" sz="2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800" dirty="0"/>
                        <a:t>constraints</a:t>
                      </a:r>
                      <a:endParaRPr lang="en-IN" sz="2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800" dirty="0"/>
                        <a:t>Username</a:t>
                      </a:r>
                      <a:endParaRPr lang="en-IN" sz="2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800" dirty="0" err="1"/>
                        <a:t>Varchar</a:t>
                      </a:r>
                      <a:r>
                        <a:rPr lang="en-IN" sz="2800" dirty="0"/>
                        <a:t>(20)</a:t>
                      </a:r>
                      <a:endParaRPr lang="en-IN" sz="2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800"/>
                        <a:t>Primary key</a:t>
                      </a:r>
                      <a:endParaRPr lang="en-IN" sz="2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800"/>
                        <a:t>Password</a:t>
                      </a:r>
                      <a:endParaRPr lang="en-IN" sz="28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800" dirty="0" err="1"/>
                        <a:t>Varchar</a:t>
                      </a:r>
                      <a:r>
                        <a:rPr lang="en-IN" sz="2800" dirty="0"/>
                        <a:t>(50)</a:t>
                      </a:r>
                      <a:endParaRPr lang="en-IN" sz="2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800" dirty="0"/>
                        <a:t>Not null</a:t>
                      </a:r>
                      <a:endParaRPr lang="en-IN" sz="2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The MLA Helper website provides basic information of </a:t>
            </a:r>
            <a:r>
              <a:rPr lang="en-IN" sz="2400" dirty="0" err="1" smtClean="0"/>
              <a:t>mlas</a:t>
            </a:r>
            <a:r>
              <a:rPr lang="en-IN" sz="2400" dirty="0" smtClean="0"/>
              <a:t> in </a:t>
            </a:r>
            <a:r>
              <a:rPr lang="en-IN" sz="2400" dirty="0" err="1" smtClean="0"/>
              <a:t>kerala</a:t>
            </a:r>
            <a:r>
              <a:rPr lang="en-IN" sz="2400" dirty="0" smtClean="0"/>
              <a:t>. </a:t>
            </a:r>
            <a:r>
              <a:rPr lang="en-IN" sz="2400" dirty="0" err="1" smtClean="0"/>
              <a:t>Italso</a:t>
            </a:r>
            <a:r>
              <a:rPr lang="en-IN" sz="2400" dirty="0" smtClean="0"/>
              <a:t> gives the information of MLA’s. The users can view </a:t>
            </a:r>
            <a:r>
              <a:rPr lang="en-IN" sz="2400" dirty="0" err="1" smtClean="0"/>
              <a:t>districts,constituencies</a:t>
            </a:r>
            <a:r>
              <a:rPr lang="en-IN" sz="2400" dirty="0" smtClean="0"/>
              <a:t> and complaint status</a:t>
            </a:r>
          </a:p>
          <a:p>
            <a:r>
              <a:rPr lang="en-IN" sz="2400" dirty="0" smtClean="0"/>
              <a:t> They can view information of MLA. Administrator has the full control of the website. The users can view address, mobile number and email id of MLA’s</a:t>
            </a:r>
            <a:r>
              <a:rPr lang="en-IN" sz="2800" dirty="0" smtClean="0"/>
              <a:t>.</a:t>
            </a:r>
            <a:r>
              <a:rPr lang="en-US" dirty="0" smtClean="0"/>
              <a:t> </a:t>
            </a:r>
          </a:p>
          <a:p>
            <a:r>
              <a:rPr lang="en-IN" sz="2600" dirty="0" smtClean="0"/>
              <a:t>The MLA details are available in the </a:t>
            </a:r>
            <a:r>
              <a:rPr lang="en-IN" sz="2600" dirty="0" err="1" smtClean="0"/>
              <a:t>siteThe</a:t>
            </a:r>
            <a:r>
              <a:rPr lang="en-IN" sz="2600" dirty="0" smtClean="0"/>
              <a:t> website provides information about events and committee meeting details. The website provides a great opportunity for users to interact with the MLA’s</a:t>
            </a:r>
            <a:endParaRPr lang="en-US" sz="2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9144000" cy="6400800"/>
          </a:xfrm>
        </p:spPr>
        <p:txBody>
          <a:bodyPr/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dirty="0" smtClean="0"/>
              <a:t>2.</a:t>
            </a:r>
            <a:r>
              <a:rPr lang="en-US" sz="3600" b="1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userreg table</a:t>
            </a:r>
            <a:endParaRPr lang="en-US" sz="3600" b="1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Purpose:  Used to store the user registration details  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Primary key: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Uid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2438400"/>
          <a:ext cx="8686800" cy="3886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1700"/>
                <a:gridCol w="2171700"/>
                <a:gridCol w="2171700"/>
                <a:gridCol w="2171700"/>
              </a:tblGrid>
              <a:tr h="4857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Colume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 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Data 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smtClean="0">
                          <a:latin typeface="Calibri"/>
                          <a:ea typeface="Calibri"/>
                          <a:cs typeface="Times New Roman"/>
                        </a:rPr>
                        <a:t>Constraints</a:t>
                      </a:r>
                      <a:endParaRPr lang="en-IN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</a:tr>
              <a:tr h="4857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Uid</a:t>
                      </a:r>
                      <a:endParaRPr lang="en-IN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user id</a:t>
                      </a:r>
                    </a:p>
                  </a:txBody>
                  <a:tcPr marL="68580" marR="68580" marT="0" marB="0"/>
                </a:tc>
              </a:tr>
              <a:tr h="4857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Name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Name of user</a:t>
                      </a:r>
                    </a:p>
                  </a:txBody>
                  <a:tcPr marL="68580" marR="68580" marT="0" marB="0"/>
                </a:tc>
              </a:tr>
              <a:tr h="4857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Address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 User address</a:t>
                      </a:r>
                    </a:p>
                  </a:txBody>
                  <a:tcPr marL="68580" marR="68580" marT="0" marB="0"/>
                </a:tc>
              </a:tr>
              <a:tr h="4857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Email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Email id</a:t>
                      </a:r>
                    </a:p>
                  </a:txBody>
                  <a:tcPr marL="68580" marR="68580" marT="0" marB="0"/>
                </a:tc>
              </a:tr>
              <a:tr h="4857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Age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User  age</a:t>
                      </a:r>
                    </a:p>
                  </a:txBody>
                  <a:tcPr marL="68580" marR="68580" marT="0" marB="0"/>
                </a:tc>
              </a:tr>
              <a:tr h="4857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Pass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password</a:t>
                      </a:r>
                    </a:p>
                  </a:txBody>
                  <a:tcPr marL="68580" marR="68580" marT="0" marB="0"/>
                </a:tc>
              </a:tr>
              <a:tr h="4857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User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User name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228600"/>
            <a:ext cx="8915400" cy="6400800"/>
          </a:xfrm>
        </p:spPr>
        <p:txBody>
          <a:bodyPr/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dirty="0" smtClean="0"/>
              <a:t>3. </a:t>
            </a:r>
            <a:r>
              <a:rPr lang="en-US" sz="3600" b="1" dirty="0" err="1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Mlareg</a:t>
            </a:r>
            <a:r>
              <a:rPr lang="en-US" sz="3600" b="1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 table</a:t>
            </a:r>
            <a:endParaRPr lang="en-US" sz="3600" b="1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Purpose:  Used to store the mla registration details  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Primary key: mid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2133597"/>
          <a:ext cx="8686800" cy="44196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1700"/>
                <a:gridCol w="2171700"/>
                <a:gridCol w="2171700"/>
                <a:gridCol w="2171700"/>
              </a:tblGrid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Colume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 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Data 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constraints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Mid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Mla id</a:t>
                      </a:r>
                    </a:p>
                  </a:txBody>
                  <a:tcPr marL="68580" marR="68580" marT="0" marB="0"/>
                </a:tc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Name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Name of mla</a:t>
                      </a:r>
                    </a:p>
                  </a:txBody>
                  <a:tcPr marL="68580" marR="68580" marT="0" marB="0"/>
                </a:tc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Address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Mla address</a:t>
                      </a:r>
                    </a:p>
                  </a:txBody>
                  <a:tcPr marL="68580" marR="68580" marT="0" marB="0"/>
                </a:tc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Email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Email id</a:t>
                      </a:r>
                    </a:p>
                  </a:txBody>
                  <a:tcPr marL="68580" marR="68580" marT="0" marB="0"/>
                </a:tc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Age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Mla  age</a:t>
                      </a:r>
                    </a:p>
                  </a:txBody>
                  <a:tcPr marL="68580" marR="68580" marT="0" marB="0"/>
                </a:tc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Cons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constituency</a:t>
                      </a:r>
                    </a:p>
                  </a:txBody>
                  <a:tcPr marL="68580" marR="68580" marT="0" marB="0"/>
                </a:tc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Pass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password</a:t>
                      </a:r>
                    </a:p>
                  </a:txBody>
                  <a:tcPr marL="68580" marR="68580" marT="0" marB="0"/>
                </a:tc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User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User name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228601"/>
            <a:ext cx="8839200" cy="1752600"/>
          </a:xfrm>
        </p:spPr>
        <p:txBody>
          <a:bodyPr/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/>
              <a:t>4.</a:t>
            </a:r>
            <a:r>
              <a:rPr lang="en-US" sz="2800" b="1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Fund table</a:t>
            </a:r>
            <a:endParaRPr lang="en-US" sz="2800" b="1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Purpose:  Used to store the fund  details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Primary key: fid  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0" y="1828800"/>
          <a:ext cx="9144000" cy="403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2286000"/>
                <a:gridCol w="2286000"/>
                <a:gridCol w="2286000"/>
              </a:tblGrid>
              <a:tr h="5048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Colume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 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Data 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constraints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</a:tr>
              <a:tr h="5048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Fid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Fund id</a:t>
                      </a:r>
                    </a:p>
                  </a:txBody>
                  <a:tcPr marL="68580" marR="68580" marT="0" marB="0"/>
                </a:tc>
              </a:tr>
              <a:tr h="5048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Mla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(20)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  <a:endParaRPr lang="en-IN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Name of mla</a:t>
                      </a:r>
                    </a:p>
                  </a:txBody>
                  <a:tcPr marL="68580" marR="68580" marT="0" marB="0"/>
                </a:tc>
              </a:tr>
              <a:tr h="5048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Fund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Fund amount</a:t>
                      </a:r>
                    </a:p>
                  </a:txBody>
                  <a:tcPr marL="68580" marR="68580" marT="0" marB="0"/>
                </a:tc>
              </a:tr>
              <a:tr h="5048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Place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Place name</a:t>
                      </a:r>
                    </a:p>
                  </a:txBody>
                  <a:tcPr marL="68580" marR="68580" marT="0" marB="0"/>
                </a:tc>
              </a:tr>
              <a:tr h="5048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Cons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Varchar(20)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constituency</a:t>
                      </a:r>
                    </a:p>
                  </a:txBody>
                  <a:tcPr marL="68580" marR="68580" marT="0" marB="0"/>
                </a:tc>
              </a:tr>
              <a:tr h="5048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Idate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Date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Issue date</a:t>
                      </a:r>
                    </a:p>
                  </a:txBody>
                  <a:tcPr marL="68580" marR="68580" marT="0" marB="0"/>
                </a:tc>
              </a:tr>
              <a:tr h="5048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Purpose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Purpose of fund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381000"/>
            <a:ext cx="8763000" cy="1447800"/>
          </a:xfrm>
        </p:spPr>
        <p:txBody>
          <a:bodyPr/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/>
              <a:t>5</a:t>
            </a:r>
            <a:r>
              <a:rPr lang="en-US" sz="2400" dirty="0" smtClean="0"/>
              <a:t>. </a:t>
            </a:r>
            <a:r>
              <a:rPr lang="en-US" sz="2400" b="1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Message table</a:t>
            </a:r>
            <a:endParaRPr lang="en-US" sz="2400" b="1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Purpose:  Used to store the message details  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Primary key: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msid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28600" y="2286000"/>
          <a:ext cx="8686800" cy="434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1700"/>
                <a:gridCol w="2171700"/>
                <a:gridCol w="2171700"/>
                <a:gridCol w="2171700"/>
              </a:tblGrid>
              <a:tr h="4826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Colume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 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Data 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constraints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</a:tr>
              <a:tr h="4826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Msid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Message id</a:t>
                      </a:r>
                    </a:p>
                  </a:txBody>
                  <a:tcPr marL="68580" marR="68580" marT="0" marB="0"/>
                </a:tc>
              </a:tr>
              <a:tr h="9652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Little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Varchar(20)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Little of message</a:t>
                      </a:r>
                    </a:p>
                  </a:txBody>
                  <a:tcPr marL="68580" marR="68580" marT="0" marB="0"/>
                </a:tc>
              </a:tr>
              <a:tr h="9652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Message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Content of message</a:t>
                      </a:r>
                    </a:p>
                  </a:txBody>
                  <a:tcPr marL="68580" marR="68580" marT="0" marB="0"/>
                </a:tc>
              </a:tr>
              <a:tr h="4826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To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Varchar(20)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Sender</a:t>
                      </a:r>
                    </a:p>
                  </a:txBody>
                  <a:tcPr marL="68580" marR="68580" marT="0" marB="0"/>
                </a:tc>
              </a:tr>
              <a:tr h="4826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Frm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Varchar(20)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Receiver</a:t>
                      </a:r>
                    </a:p>
                  </a:txBody>
                  <a:tcPr marL="68580" marR="68580" marT="0" marB="0"/>
                </a:tc>
              </a:tr>
              <a:tr h="4826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Reply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Message reply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1"/>
            <a:ext cx="8382000" cy="1981200"/>
          </a:xfrm>
        </p:spPr>
        <p:txBody>
          <a:bodyPr/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dirty="0" smtClean="0"/>
              <a:t>6. </a:t>
            </a:r>
            <a:r>
              <a:rPr lang="en-US" sz="2800" b="1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Appointment table </a:t>
            </a:r>
            <a:endParaRPr lang="en-US" sz="2800" b="1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Purpose:  Used to store the Appointment details  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Primary key: aid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304800" y="1828800"/>
          <a:ext cx="8382000" cy="33649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5500"/>
                <a:gridCol w="2095500"/>
                <a:gridCol w="2095500"/>
                <a:gridCol w="2095500"/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Colume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 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Data 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constraints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Aid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Appointment id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Date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Appointment date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  <a:endParaRPr lang="en-IN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Appointment time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To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  <a:endParaRPr lang="en-IN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 Sender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Frm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  <a:endParaRPr lang="en-IN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Receiver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304801"/>
            <a:ext cx="8229600" cy="1524000"/>
          </a:xfrm>
        </p:spPr>
        <p:txBody>
          <a:bodyPr/>
          <a:lstStyle/>
          <a:p>
            <a:pPr marL="0" lvl="0" indent="0"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dirty="0" smtClean="0"/>
              <a:t>7.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Eventtype</a:t>
            </a: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 table 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Purpose:  Used to store the event type details  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Primary key: </a:t>
            </a:r>
            <a:r>
              <a:rPr lang="en-US" sz="2800" dirty="0" err="1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eid</a:t>
            </a:r>
            <a:endParaRPr lang="en-US" sz="2800" dirty="0" smtClean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04799" y="2133600"/>
          <a:ext cx="8686800" cy="34381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550"/>
                <a:gridCol w="2190750"/>
                <a:gridCol w="2190750"/>
                <a:gridCol w="2190750"/>
              </a:tblGrid>
              <a:tr h="57302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Colume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 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Data 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constraints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</a:tr>
              <a:tr h="57302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Eid</a:t>
                      </a:r>
                      <a:endParaRPr lang="en-IN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Int</a:t>
                      </a: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Event id</a:t>
                      </a:r>
                    </a:p>
                  </a:txBody>
                  <a:tcPr marL="68580" marR="68580" marT="0" marB="0"/>
                </a:tc>
              </a:tr>
              <a:tr h="57302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Event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endParaRPr lang="en-IN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Event name</a:t>
                      </a:r>
                    </a:p>
                  </a:txBody>
                  <a:tcPr marL="68580" marR="68580" marT="0" marB="0"/>
                </a:tc>
              </a:tr>
              <a:tr h="57302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Venu</a:t>
                      </a:r>
                      <a:endParaRPr lang="en-IN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Event venu</a:t>
                      </a:r>
                    </a:p>
                  </a:txBody>
                  <a:tcPr marL="68580" marR="68580" marT="0" marB="0"/>
                </a:tc>
              </a:tr>
              <a:tr h="57302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Place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>
                          <a:latin typeface="Calibri"/>
                          <a:ea typeface="Calibri"/>
                          <a:cs typeface="Times New Roman"/>
                        </a:rPr>
                        <a:t>Event place</a:t>
                      </a:r>
                    </a:p>
                  </a:txBody>
                  <a:tcPr marL="68580" marR="68580" marT="0" marB="0"/>
                </a:tc>
              </a:tr>
              <a:tr h="57302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varchar</a:t>
                      </a:r>
                      <a:endParaRPr lang="en-IN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 err="1">
                          <a:latin typeface="Calibri"/>
                          <a:ea typeface="Calibri"/>
                          <a:cs typeface="Times New Roman"/>
                        </a:rPr>
                        <a:t>notnull</a:t>
                      </a:r>
                      <a:endParaRPr lang="en-IN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2400" dirty="0">
                          <a:latin typeface="Calibri"/>
                          <a:ea typeface="Calibri"/>
                          <a:cs typeface="Times New Roman"/>
                        </a:rPr>
                        <a:t>Event time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78562"/>
          </a:xfrm>
        </p:spPr>
        <p:txBody>
          <a:bodyPr>
            <a:normAutofit/>
          </a:bodyPr>
          <a:lstStyle/>
          <a:p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UML Diagrams</a:t>
            </a:r>
            <a:r>
              <a:rPr lang="en-IN" dirty="0" smtClean="0"/>
              <a:t/>
            </a:r>
            <a:br>
              <a:rPr lang="en-IN" dirty="0" smtClean="0"/>
            </a:b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pic>
        <p:nvPicPr>
          <p:cNvPr id="5" name="Content Placeholder 4" descr="uml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00200"/>
            <a:ext cx="6948872" cy="476459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 smtClean="0"/>
              <a:t>Activity Diagram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admin</a:t>
            </a:r>
            <a:endParaRPr lang="en-IN" dirty="0"/>
          </a:p>
        </p:txBody>
      </p:sp>
      <p:pic>
        <p:nvPicPr>
          <p:cNvPr id="7" name="Picture 6" descr="admi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0600"/>
            <a:ext cx="14876882" cy="5410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la5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3741" y="1481138"/>
            <a:ext cx="7916518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 smtClean="0"/>
              <a:t>mla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This help to solve their problems easily. The online registration is available.</a:t>
            </a:r>
          </a:p>
          <a:p>
            <a:r>
              <a:rPr lang="en-IN" sz="2400" dirty="0" smtClean="0"/>
              <a:t> Users have the option to post their forums and MLA replies, if their problem is solved. The MLA Helper website is really helpful for the </a:t>
            </a:r>
            <a:r>
              <a:rPr lang="en-IN" sz="2400" dirty="0" err="1" smtClean="0"/>
              <a:t>MLA’s,and</a:t>
            </a:r>
            <a:r>
              <a:rPr lang="en-IN" sz="2400" dirty="0" smtClean="0"/>
              <a:t> users</a:t>
            </a:r>
          </a:p>
          <a:p>
            <a:pPr>
              <a:buNone/>
            </a:pPr>
            <a:r>
              <a:rPr lang="en-US" sz="2400" dirty="0" smtClean="0"/>
              <a:t>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user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447800"/>
            <a:ext cx="9144000" cy="55626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user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FORMS</a:t>
            </a:r>
            <a:endParaRPr lang="en-US" dirty="0"/>
          </a:p>
        </p:txBody>
      </p:sp>
      <p:pic>
        <p:nvPicPr>
          <p:cNvPr id="5" name="Content Placeholder 4" descr="C:\Users\USER\Desktop\prjct\pic\admin\home page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1371600"/>
            <a:ext cx="9144000" cy="548639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 smtClean="0"/>
              <a:t>User registration</a:t>
            </a:r>
            <a:endParaRPr lang="en-IN" sz="4400" dirty="0"/>
          </a:p>
        </p:txBody>
      </p:sp>
      <p:pic>
        <p:nvPicPr>
          <p:cNvPr id="6" name="Picture 2" descr="C:\Users\USER\Desktop\prjct\pic\user\User reg12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1447800"/>
            <a:ext cx="9144000" cy="5181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400" dirty="0" smtClean="0"/>
              <a:t>Mla registration</a:t>
            </a:r>
            <a:br>
              <a:rPr lang="en-IN" sz="4400" dirty="0" smtClean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2" descr="C:\Users\USER\Desktop\prjct\pic\mla\mla re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447800"/>
            <a:ext cx="9372600" cy="5486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400" dirty="0" smtClean="0"/>
              <a:t>Admin login</a:t>
            </a:r>
            <a:br>
              <a:rPr lang="en-IN" sz="4400" dirty="0" smtClean="0"/>
            </a:br>
            <a:endParaRPr lang="en-US" dirty="0"/>
          </a:p>
        </p:txBody>
      </p:sp>
      <p:pic>
        <p:nvPicPr>
          <p:cNvPr id="6" name="Picture 2" descr="C:\Users\USER\Desktop\prjct\pic\admin\admin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-711893" y="1371600"/>
            <a:ext cx="9398693" cy="422010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400" dirty="0" smtClean="0"/>
              <a:t>Admin home page</a:t>
            </a:r>
            <a:br>
              <a:rPr lang="en-IN" sz="4400" dirty="0" smtClean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2" descr="C:\Users\USER\Desktop\prjct\pic\admin\admin hom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928802"/>
            <a:ext cx="9144000" cy="492919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400" dirty="0" smtClean="0"/>
              <a:t>Mla Approval</a:t>
            </a:r>
            <a:br>
              <a:rPr lang="en-IN" sz="4400" dirty="0" smtClean="0"/>
            </a:br>
            <a:endParaRPr lang="en-US" dirty="0"/>
          </a:p>
        </p:txBody>
      </p:sp>
      <p:pic>
        <p:nvPicPr>
          <p:cNvPr id="7" name="Picture 3" descr="C:\Users\USER\Desktop\prjct\pic\admin\mla approve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1905000"/>
            <a:ext cx="9144000" cy="4953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User Approval</a:t>
            </a:r>
            <a:endParaRPr lang="en-IN" dirty="0"/>
          </a:p>
        </p:txBody>
      </p:sp>
      <p:pic>
        <p:nvPicPr>
          <p:cNvPr id="8" name="Content Placeholder 7" descr="fn user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52600"/>
            <a:ext cx="9144000" cy="5105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400" dirty="0" smtClean="0"/>
              <a:t>constituency</a:t>
            </a:r>
            <a:br>
              <a:rPr lang="en-IN" sz="4400" dirty="0" smtClean="0"/>
            </a:br>
            <a:endParaRPr lang="en-US" dirty="0"/>
          </a:p>
        </p:txBody>
      </p:sp>
      <p:pic>
        <p:nvPicPr>
          <p:cNvPr id="6" name="Picture 2" descr="C:\Users\USER\Desktop\prjct\pic\admin\ad constituency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1828800"/>
            <a:ext cx="9144000" cy="5029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400" dirty="0" smtClean="0"/>
              <a:t>User login</a:t>
            </a:r>
            <a:br>
              <a:rPr lang="en-IN" sz="4400" dirty="0" smtClean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2" descr="C:\Users\USER\Desktop\prjct\pic\user\user lo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00174"/>
            <a:ext cx="9144000" cy="564360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14400"/>
            <a:ext cx="9144000" cy="5715000"/>
          </a:xfrm>
        </p:spPr>
        <p:txBody>
          <a:bodyPr>
            <a:normAutofit/>
          </a:bodyPr>
          <a:lstStyle/>
          <a:p>
            <a:pPr marL="566928" indent="-457200">
              <a:buAutoNum type="arabicPeriod"/>
            </a:pPr>
            <a:r>
              <a:rPr lang="en-IN" sz="2400" dirty="0" smtClean="0"/>
              <a:t>Admin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/>
              <a:t>Administrator has the full control of the website. 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/>
              <a:t>Administrator </a:t>
            </a:r>
            <a:r>
              <a:rPr lang="en-IN" sz="2400" smtClean="0"/>
              <a:t>requires the following </a:t>
            </a:r>
            <a:r>
              <a:rPr lang="en-IN" sz="2400" dirty="0" smtClean="0"/>
              <a:t>functionalities such as </a:t>
            </a:r>
            <a:r>
              <a:rPr lang="en-IN" sz="2400" dirty="0" err="1" smtClean="0"/>
              <a:t>mla,constituency,fund</a:t>
            </a:r>
            <a:r>
              <a:rPr lang="en-IN" sz="2400" dirty="0" smtClean="0"/>
              <a:t> allocation to MLA 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/>
              <a:t> Admin can view scheme to MLA, Local Area Development, Estimate Cost </a:t>
            </a:r>
            <a:r>
              <a:rPr lang="en-IN" sz="2400" dirty="0" err="1" smtClean="0"/>
              <a:t>Approval,Fund</a:t>
            </a:r>
            <a:r>
              <a:rPr lang="en-IN" sz="2400" dirty="0" smtClean="0"/>
              <a:t> To </a:t>
            </a:r>
            <a:r>
              <a:rPr lang="en-IN" sz="2400" dirty="0" err="1" smtClean="0"/>
              <a:t>MLA,Fund</a:t>
            </a:r>
            <a:r>
              <a:rPr lang="en-IN" sz="2400" dirty="0" smtClean="0"/>
              <a:t> usage , </a:t>
            </a:r>
            <a:r>
              <a:rPr lang="en-IN" sz="2400" dirty="0" err="1" smtClean="0"/>
              <a:t>Complaint,Request</a:t>
            </a:r>
            <a:endParaRPr lang="en-IN" sz="2400" dirty="0" smtClean="0"/>
          </a:p>
          <a:p>
            <a:pPr>
              <a:buFont typeface="Wingdings" pitchFamily="2" charset="2"/>
              <a:buChar char="Ø"/>
            </a:pPr>
            <a:r>
              <a:rPr lang="en-IN" sz="2400" dirty="0" smtClean="0"/>
              <a:t>Admin can genereate Yearly/Monthly Report . Administrator can view the users and can remove the user from system.</a:t>
            </a:r>
            <a:endParaRPr lang="en-US" sz="2400" b="1" i="1" dirty="0"/>
          </a:p>
        </p:txBody>
      </p:sp>
      <p:sp>
        <p:nvSpPr>
          <p:cNvPr id="3" name="TextBox 2"/>
          <p:cNvSpPr txBox="1"/>
          <p:nvPr/>
        </p:nvSpPr>
        <p:spPr>
          <a:xfrm>
            <a:off x="2895600" y="152400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 smtClean="0"/>
              <a:t>Module</a:t>
            </a:r>
            <a:endParaRPr lang="en-IN" sz="4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 smtClean="0"/>
              <a:t>User home page</a:t>
            </a:r>
            <a:endParaRPr lang="en-IN" sz="4400" dirty="0"/>
          </a:p>
        </p:txBody>
      </p:sp>
      <p:pic>
        <p:nvPicPr>
          <p:cNvPr id="6" name="Picture 2" descr="C:\Users\USER\Desktop\prjct\pic\user\user home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-205477" y="1600200"/>
            <a:ext cx="9349477" cy="5257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user view mla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0200"/>
            <a:ext cx="9144000" cy="5257799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View mla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user view fund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76400"/>
            <a:ext cx="8991600" cy="51816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View fund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400" dirty="0" smtClean="0"/>
              <a:t>View events</a:t>
            </a:r>
            <a:br>
              <a:rPr lang="en-IN" sz="4400" dirty="0" smtClean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2" descr="C:\Users\USER\Desktop\prjct\pic\user\ueser viewevent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285860"/>
            <a:ext cx="9358346" cy="557214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Appointment</a:t>
            </a:r>
            <a:endParaRPr lang="en-IN" dirty="0"/>
          </a:p>
        </p:txBody>
      </p:sp>
      <p:pic>
        <p:nvPicPr>
          <p:cNvPr id="7" name="Content Placeholder 6" descr="Appointment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52600"/>
            <a:ext cx="9144000" cy="51053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sg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76400"/>
            <a:ext cx="9144000" cy="5181599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User </a:t>
            </a:r>
            <a:r>
              <a:rPr lang="en-IN" dirty="0" err="1" smtClean="0"/>
              <a:t>msg</a:t>
            </a:r>
            <a:r>
              <a:rPr lang="en-IN" dirty="0" smtClean="0"/>
              <a:t> 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 descr="C:\Users\USER\Desktop\prjct\pic\user\user notiffication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24000"/>
            <a:ext cx="9226356" cy="5334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762000" y="228600"/>
            <a:ext cx="44662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5400" b="1" dirty="0" smtClean="0">
                <a:solidFill>
                  <a:schemeClr val="accent2"/>
                </a:solidFill>
              </a:rPr>
              <a:t>Notification</a:t>
            </a:r>
            <a:endParaRPr lang="en-IN" sz="54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 descr="C:\Users\USER\Desktop\prjct\pic\mla\HOMW MLA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828800"/>
            <a:ext cx="9144000" cy="50292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457200" y="457200"/>
            <a:ext cx="61542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b="1" dirty="0" smtClean="0">
                <a:solidFill>
                  <a:schemeClr val="accent2"/>
                </a:solidFill>
              </a:rPr>
              <a:t>MLA HOME PAGE </a:t>
            </a:r>
            <a:endParaRPr lang="en-IN" sz="48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la f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46280" y="1828800"/>
            <a:ext cx="9390280" cy="50292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 smtClean="0"/>
              <a:t>Fund allocation</a:t>
            </a:r>
            <a:endParaRPr lang="en-IN" sz="5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ev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52600"/>
            <a:ext cx="9238953" cy="48768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000" dirty="0" smtClean="0"/>
              <a:t>event</a:t>
            </a:r>
            <a:endParaRPr lang="en-IN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990600"/>
            <a:ext cx="9144000" cy="5715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2400" b="1" dirty="0" smtClean="0"/>
              <a:t>2.MLA module</a:t>
            </a:r>
            <a:endParaRPr lang="en-US" u="sng" dirty="0" smtClean="0"/>
          </a:p>
          <a:p>
            <a:pPr>
              <a:buFont typeface="Wingdings" pitchFamily="2" charset="2"/>
              <a:buChar char="Ø"/>
            </a:pPr>
            <a:r>
              <a:rPr lang="en-IN" sz="2400" dirty="0" smtClean="0"/>
              <a:t>MLA requires the following functionalities such as user , fund  approval, </a:t>
            </a:r>
            <a:r>
              <a:rPr lang="en-IN" sz="2400" dirty="0" err="1" smtClean="0"/>
              <a:t>eventmanagement</a:t>
            </a:r>
            <a:r>
              <a:rPr lang="en-IN" sz="2400" dirty="0" smtClean="0"/>
              <a:t>, Appointment  approval, complaint  approval.</a:t>
            </a:r>
          </a:p>
          <a:p>
            <a:r>
              <a:rPr lang="en-IN" sz="2400" dirty="0" smtClean="0"/>
              <a:t>mla can view requests and complaints of the user. mla take necessary action for the requests and complaints.</a:t>
            </a:r>
            <a:endParaRPr lang="en-US" sz="2400" dirty="0" smtClean="0"/>
          </a:p>
          <a:p>
            <a:pPr>
              <a:buFont typeface="Wingdings" pitchFamily="2" charset="2"/>
              <a:buChar char="Ø"/>
            </a:pPr>
            <a:r>
              <a:rPr lang="en-IN" sz="2400" dirty="0" smtClean="0"/>
              <a:t>View Fund To </a:t>
            </a:r>
            <a:r>
              <a:rPr lang="en-IN" sz="2400" dirty="0" err="1" smtClean="0"/>
              <a:t>MLA,Fund</a:t>
            </a:r>
            <a:r>
              <a:rPr lang="en-IN" sz="2400" dirty="0" smtClean="0"/>
              <a:t> usage, </a:t>
            </a:r>
            <a:r>
              <a:rPr lang="en-IN" sz="2400" dirty="0" err="1" smtClean="0"/>
              <a:t>Appointment,Complaint</a:t>
            </a:r>
            <a:r>
              <a:rPr lang="en-IN" sz="2400" dirty="0" smtClean="0"/>
              <a:t>, </a:t>
            </a:r>
            <a:r>
              <a:rPr lang="en-IN" sz="2400" dirty="0" err="1" smtClean="0"/>
              <a:t>Request,User</a:t>
            </a:r>
            <a:r>
              <a:rPr lang="en-IN" sz="2400" dirty="0" smtClean="0"/>
              <a:t> Register, Complaint  Register, </a:t>
            </a:r>
            <a:r>
              <a:rPr lang="en-IN" sz="2400" dirty="0" err="1" smtClean="0"/>
              <a:t>Feedback,Answer</a:t>
            </a:r>
            <a:r>
              <a:rPr lang="en-IN" sz="2400" dirty="0" smtClean="0"/>
              <a:t> To Question.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err="1" smtClean="0"/>
              <a:t>Question,Get</a:t>
            </a:r>
            <a:r>
              <a:rPr lang="en-IN" sz="2400" dirty="0" smtClean="0"/>
              <a:t> monthly/yearly complaint report..MLA gets mobile alert message when he has any programme.</a:t>
            </a:r>
            <a:endParaRPr lang="en-US" sz="24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400" dirty="0" smtClean="0"/>
              <a:t>Appointment</a:t>
            </a:r>
            <a:br>
              <a:rPr lang="en-IN" sz="4400" dirty="0" smtClean="0"/>
            </a:br>
            <a:endParaRPr lang="en-IN" dirty="0"/>
          </a:p>
        </p:txBody>
      </p:sp>
      <p:pic>
        <p:nvPicPr>
          <p:cNvPr id="4" name="Picture 2" descr="C:\Users\USER\Desktop\prjct\pic\mla\male approve appointment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1828800"/>
            <a:ext cx="9144000" cy="5029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essaf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057401"/>
            <a:ext cx="9144000" cy="48006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 smtClean="0"/>
              <a:t>message</a:t>
            </a:r>
            <a:endParaRPr lang="en-IN" sz="5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8000" dirty="0" smtClean="0"/>
              <a:t>Thank you</a:t>
            </a:r>
            <a:endParaRPr lang="en-US" sz="8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838200"/>
            <a:ext cx="8915400" cy="6019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2400" b="1" dirty="0" smtClean="0"/>
              <a:t>3. User module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/>
              <a:t>The users can view the local area development projects and schemes of MLA’s. Send Feedback, Complaint Registration , Request To MLA, Ask Question Appointment  Request , MLA fund usage. 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/>
              <a:t>User can View complaint Status, Request Status.</a:t>
            </a:r>
          </a:p>
          <a:p>
            <a:pPr>
              <a:buFont typeface="Wingdings" pitchFamily="2" charset="2"/>
              <a:buChar char="Ø"/>
            </a:pPr>
            <a:r>
              <a:rPr lang="en-IN" sz="2400" dirty="0" smtClean="0"/>
              <a:t> Users have the option to post their forums and MLA replies.</a:t>
            </a:r>
            <a:endParaRPr lang="en-US" sz="2600" dirty="0" smtClean="0"/>
          </a:p>
          <a:p>
            <a:pPr>
              <a:buFont typeface="Wingdings" pitchFamily="2" charset="2"/>
              <a:buChar char="Ø"/>
            </a:pPr>
            <a:r>
              <a:rPr lang="en-US" sz="2600" dirty="0" smtClean="0"/>
              <a:t> </a:t>
            </a:r>
            <a:r>
              <a:rPr lang="en-IN" sz="2400" dirty="0" smtClean="0"/>
              <a:t>Users get a notification, if their problem is solved.</a:t>
            </a:r>
          </a:p>
          <a:p>
            <a:pPr>
              <a:buNone/>
            </a:pPr>
            <a:endParaRPr lang="en-IN" sz="2600" dirty="0" smtClean="0"/>
          </a:p>
          <a:p>
            <a:pPr>
              <a:buNone/>
            </a:pPr>
            <a:endParaRPr lang="en-US" sz="2600" u="sng" dirty="0" smtClean="0"/>
          </a:p>
          <a:p>
            <a:pPr>
              <a:buNone/>
            </a:pPr>
            <a:endParaRPr lang="en-US" sz="26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endParaRPr lang="en-US" dirty="0" smtClean="0"/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Apache Tomcat 7.0.34.0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tools are :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 smtClean="0"/>
              <a:t>JavaServer Pages</a:t>
            </a:r>
            <a:r>
              <a:rPr lang="en-IN" dirty="0" smtClean="0"/>
              <a:t> (</a:t>
            </a:r>
            <a:r>
              <a:rPr lang="en-IN" b="1" dirty="0" smtClean="0"/>
              <a:t>JSP</a:t>
            </a:r>
            <a:r>
              <a:rPr lang="en-IN" dirty="0" smtClean="0"/>
              <a:t>) is a technology that helps </a:t>
            </a:r>
            <a:r>
              <a:rPr lang="en-IN" dirty="0" smtClean="0">
                <a:hlinkClick r:id="rId2" tooltip="Software developer"/>
              </a:rPr>
              <a:t>software developers</a:t>
            </a:r>
            <a:r>
              <a:rPr lang="en-IN" dirty="0" smtClean="0"/>
              <a:t> create </a:t>
            </a:r>
            <a:r>
              <a:rPr lang="en-IN" dirty="0" smtClean="0">
                <a:hlinkClick r:id="rId3" tooltip="Dynamic web page"/>
              </a:rPr>
              <a:t>dynamically generated web pages</a:t>
            </a:r>
            <a:r>
              <a:rPr lang="en-IN" dirty="0" smtClean="0"/>
              <a:t> based on </a:t>
            </a:r>
            <a:r>
              <a:rPr lang="en-IN" dirty="0" smtClean="0">
                <a:hlinkClick r:id="rId4" tooltip="HTML"/>
              </a:rPr>
              <a:t>HTML</a:t>
            </a:r>
            <a:r>
              <a:rPr lang="en-IN" dirty="0" smtClean="0"/>
              <a:t>, </a:t>
            </a:r>
            <a:r>
              <a:rPr lang="en-IN" dirty="0" smtClean="0">
                <a:hlinkClick r:id="rId5" tooltip="XML"/>
              </a:rPr>
              <a:t>XML</a:t>
            </a:r>
            <a:r>
              <a:rPr lang="en-IN" dirty="0" smtClean="0"/>
              <a:t>, or other document types. Released in 1999 by </a:t>
            </a:r>
            <a:r>
              <a:rPr lang="en-IN" dirty="0" smtClean="0">
                <a:hlinkClick r:id="rId6" tooltip="Sun Microsystems"/>
              </a:rPr>
              <a:t>Sun Microsystems</a:t>
            </a:r>
            <a:r>
              <a:rPr lang="en-IN" dirty="0" smtClean="0"/>
              <a:t>,</a:t>
            </a:r>
            <a:r>
              <a:rPr lang="en-IN" baseline="30000" dirty="0" smtClean="0">
                <a:hlinkClick r:id="rId7"/>
              </a:rPr>
              <a:t>[1]</a:t>
            </a:r>
            <a:r>
              <a:rPr lang="en-IN" dirty="0" smtClean="0"/>
              <a:t> JSP is similar to </a:t>
            </a:r>
            <a:r>
              <a:rPr lang="en-IN" dirty="0" smtClean="0">
                <a:hlinkClick r:id="rId8" tooltip="PHP"/>
              </a:rPr>
              <a:t>PHP</a:t>
            </a:r>
            <a:r>
              <a:rPr lang="en-IN" dirty="0" smtClean="0"/>
              <a:t> and </a:t>
            </a:r>
            <a:r>
              <a:rPr lang="en-IN" dirty="0" smtClean="0">
                <a:hlinkClick r:id="rId9" tooltip="Active Server Pages"/>
              </a:rPr>
              <a:t>ASP</a:t>
            </a:r>
            <a:r>
              <a:rPr lang="en-IN" dirty="0" smtClean="0"/>
              <a:t>, but it uses the </a:t>
            </a:r>
            <a:r>
              <a:rPr lang="en-IN" dirty="0" smtClean="0">
                <a:hlinkClick r:id="rId10" tooltip="Java (programming language)"/>
              </a:rPr>
              <a:t>Java programming language</a:t>
            </a:r>
            <a:r>
              <a:rPr lang="en-IN" dirty="0" smtClean="0"/>
              <a:t>.</a:t>
            </a:r>
          </a:p>
          <a:p>
            <a:r>
              <a:rPr lang="en-IN" dirty="0" smtClean="0"/>
              <a:t>To deploy and run JavaServer Pages, a compatible web server with a </a:t>
            </a:r>
            <a:r>
              <a:rPr lang="en-IN" dirty="0" err="1" smtClean="0">
                <a:hlinkClick r:id="rId11" tooltip="Servlet container"/>
              </a:rPr>
              <a:t>servlet</a:t>
            </a:r>
            <a:r>
              <a:rPr lang="en-IN" dirty="0" smtClean="0">
                <a:hlinkClick r:id="rId11" tooltip="Servlet container"/>
              </a:rPr>
              <a:t> container</a:t>
            </a:r>
            <a:r>
              <a:rPr lang="en-IN" dirty="0" smtClean="0"/>
              <a:t>, such as </a:t>
            </a:r>
            <a:r>
              <a:rPr lang="en-IN" dirty="0" smtClean="0">
                <a:hlinkClick r:id="rId12" tooltip="Apache Tomcat"/>
              </a:rPr>
              <a:t>Apache Tomcat</a:t>
            </a:r>
            <a:r>
              <a:rPr lang="en-IN" dirty="0" smtClean="0"/>
              <a:t> or </a:t>
            </a:r>
            <a:r>
              <a:rPr lang="en-IN" dirty="0" smtClean="0">
                <a:hlinkClick r:id="rId13" tooltip="Jetty (web server)"/>
              </a:rPr>
              <a:t>Jetty</a:t>
            </a:r>
            <a:r>
              <a:rPr lang="en-IN" dirty="0" smtClean="0"/>
              <a:t>, is require</a:t>
            </a: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JSP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err="1" smtClean="0"/>
              <a:t>NetBeans</a:t>
            </a:r>
            <a:r>
              <a:rPr lang="en-IN" dirty="0" smtClean="0"/>
              <a:t> IDE is a free, open source, integrated development environment (IDE) that enables you to develop desktop, mobile and web applications. </a:t>
            </a:r>
          </a:p>
          <a:p>
            <a:r>
              <a:rPr lang="en-IN" dirty="0" smtClean="0"/>
              <a:t>The IDE supports application development in various languages, including Java, HTML5, PHP and C++. The IDE provides integrated support for the complete development cycle, from project creation through debugging, profiling and deployment. </a:t>
            </a:r>
          </a:p>
          <a:p>
            <a:r>
              <a:rPr lang="en-IN" dirty="0" smtClean="0"/>
              <a:t>The IDE runs on Windows, Linux, Mac OS X, and other UNIX-based systems.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 </a:t>
            </a:r>
            <a:r>
              <a:rPr lang="en-US" dirty="0" err="1" smtClean="0"/>
              <a:t>Netbeans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Opulent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891</TotalTime>
  <Words>1625</Words>
  <Application>Microsoft Office PowerPoint</Application>
  <PresentationFormat>On-screen Show (4:3)</PresentationFormat>
  <Paragraphs>313</Paragraphs>
  <Slides>52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3" baseType="lpstr">
      <vt:lpstr>Concourse</vt:lpstr>
      <vt:lpstr>MLA HELPER</vt:lpstr>
      <vt:lpstr>ABSTRACT</vt:lpstr>
      <vt:lpstr>Slide 3</vt:lpstr>
      <vt:lpstr>Slide 4</vt:lpstr>
      <vt:lpstr>Slide 5</vt:lpstr>
      <vt:lpstr>Slide 6</vt:lpstr>
      <vt:lpstr>Building tools are :</vt:lpstr>
      <vt:lpstr>JSP</vt:lpstr>
      <vt:lpstr>               Netbeans</vt:lpstr>
      <vt:lpstr>Slide 10</vt:lpstr>
      <vt:lpstr>                GitHub</vt:lpstr>
      <vt:lpstr>Slide 12</vt:lpstr>
      <vt:lpstr>Apache Tomcat</vt:lpstr>
      <vt:lpstr>BUGZILLA</vt:lpstr>
      <vt:lpstr>Slide 15</vt:lpstr>
      <vt:lpstr> Existing System </vt:lpstr>
      <vt:lpstr>Proposed System</vt:lpstr>
      <vt:lpstr>Slide 18</vt:lpstr>
      <vt:lpstr>TABLES</vt:lpstr>
      <vt:lpstr>Slide 20</vt:lpstr>
      <vt:lpstr>Slide 21</vt:lpstr>
      <vt:lpstr>Slide 22</vt:lpstr>
      <vt:lpstr>Slide 23</vt:lpstr>
      <vt:lpstr>Slide 24</vt:lpstr>
      <vt:lpstr>Slide 25</vt:lpstr>
      <vt:lpstr>UML Diagrams </vt:lpstr>
      <vt:lpstr>Use Case Diagram</vt:lpstr>
      <vt:lpstr>Activity Diagram</vt:lpstr>
      <vt:lpstr>mla</vt:lpstr>
      <vt:lpstr>user</vt:lpstr>
      <vt:lpstr>FORMS</vt:lpstr>
      <vt:lpstr>User registration</vt:lpstr>
      <vt:lpstr>Mla registration </vt:lpstr>
      <vt:lpstr>Admin login </vt:lpstr>
      <vt:lpstr>Admin home page </vt:lpstr>
      <vt:lpstr>Mla Approval </vt:lpstr>
      <vt:lpstr>User Approval</vt:lpstr>
      <vt:lpstr>constituency </vt:lpstr>
      <vt:lpstr>User login </vt:lpstr>
      <vt:lpstr>User home page</vt:lpstr>
      <vt:lpstr>View mla</vt:lpstr>
      <vt:lpstr>View fund</vt:lpstr>
      <vt:lpstr>View events </vt:lpstr>
      <vt:lpstr>Appointment</vt:lpstr>
      <vt:lpstr>User msg </vt:lpstr>
      <vt:lpstr>Slide 46</vt:lpstr>
      <vt:lpstr>Slide 47</vt:lpstr>
      <vt:lpstr>Fund allocation</vt:lpstr>
      <vt:lpstr>event</vt:lpstr>
      <vt:lpstr>Appointment </vt:lpstr>
      <vt:lpstr>message</vt:lpstr>
      <vt:lpstr>Slide 52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 CELL AUTOMATION</dc:title>
  <dc:creator>user</dc:creator>
  <cp:lastModifiedBy>USER</cp:lastModifiedBy>
  <cp:revision>156</cp:revision>
  <dcterms:created xsi:type="dcterms:W3CDTF">2006-08-16T00:00:00Z</dcterms:created>
  <dcterms:modified xsi:type="dcterms:W3CDTF">2018-04-11T05:00:35Z</dcterms:modified>
</cp:coreProperties>
</file>

<file path=docProps/thumbnail.jpeg>
</file>